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19"/>
  </p:notesMasterIdLst>
  <p:handoutMasterIdLst>
    <p:handoutMasterId r:id="rId20"/>
  </p:handoutMasterIdLst>
  <p:sldIdLst>
    <p:sldId id="381" r:id="rId2"/>
    <p:sldId id="294" r:id="rId3"/>
    <p:sldId id="356" r:id="rId4"/>
    <p:sldId id="355" r:id="rId5"/>
    <p:sldId id="359" r:id="rId6"/>
    <p:sldId id="363" r:id="rId7"/>
    <p:sldId id="273" r:id="rId8"/>
    <p:sldId id="380" r:id="rId9"/>
    <p:sldId id="382" r:id="rId10"/>
    <p:sldId id="367" r:id="rId11"/>
    <p:sldId id="376" r:id="rId12"/>
    <p:sldId id="360" r:id="rId13"/>
    <p:sldId id="378" r:id="rId14"/>
    <p:sldId id="361" r:id="rId15"/>
    <p:sldId id="379" r:id="rId16"/>
    <p:sldId id="364" r:id="rId17"/>
    <p:sldId id="352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xmlns="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296BA7"/>
    <a:srgbClr val="FF7575"/>
    <a:srgbClr val="EDA483"/>
    <a:srgbClr val="E09B12"/>
    <a:srgbClr val="FFA7A7"/>
    <a:srgbClr val="FFEFEF"/>
    <a:srgbClr val="7E0000"/>
    <a:srgbClr val="478FD1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7" autoAdjust="0"/>
    <p:restoredTop sz="94660"/>
  </p:normalViewPr>
  <p:slideViewPr>
    <p:cSldViewPr snapToGrid="0">
      <p:cViewPr>
        <p:scale>
          <a:sx n="80" d="100"/>
          <a:sy n="80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8615620222053"/>
          <c:y val="2.0495304537833946E-2"/>
          <c:w val="0.57449258481348731"/>
          <c:h val="0.96622389950200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الشرق</c:v>
                </c:pt>
                <c:pt idx="1">
                  <c:v>بني ملال خنيفرة</c:v>
                </c:pt>
                <c:pt idx="2">
                  <c:v>كلميم واد نون</c:v>
                </c:pt>
                <c:pt idx="3">
                  <c:v>الداخلة واد الذهب</c:v>
                </c:pt>
                <c:pt idx="4">
                  <c:v>درعة تافيلالت</c:v>
                </c:pt>
                <c:pt idx="5">
                  <c:v>العيون الساقية الحمراء</c:v>
                </c:pt>
                <c:pt idx="6">
                  <c:v>طنجة تطوان الحسيمة</c:v>
                </c:pt>
                <c:pt idx="7">
                  <c:v>فاس مكناس</c:v>
                </c:pt>
                <c:pt idx="8">
                  <c:v>مراكش اسفي</c:v>
                </c:pt>
                <c:pt idx="9">
                  <c:v>الرباط سلا القنيطرة</c:v>
                </c:pt>
                <c:pt idx="10">
                  <c:v>سوس ماسة</c:v>
                </c:pt>
                <c:pt idx="11">
                  <c:v>الدار البيضاء سطات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2C-4E2A-8548-0729CB6B6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27689088"/>
        <c:axId val="126872192"/>
      </c:barChart>
      <c:valAx>
        <c:axId val="12687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fr-FR"/>
          </a:p>
        </c:txPr>
        <c:crossAx val="127689088"/>
        <c:crosses val="autoZero"/>
        <c:crossBetween val="between"/>
      </c:valAx>
      <c:catAx>
        <c:axId val="127689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sq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fr-FR"/>
          </a:p>
        </c:txPr>
        <c:crossAx val="126872192"/>
        <c:crosses val="autoZero"/>
        <c:auto val="1"/>
        <c:lblAlgn val="ctr"/>
        <c:lblOffset val="100"/>
        <c:tickLblSkip val="1"/>
        <c:tickMarkSkip val="2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5749627909442"/>
          <c:y val="6.9471843479756185E-2"/>
          <c:w val="0.75163061096715333"/>
          <c:h val="0.663673460820088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Feuil1!$B$1</c:f>
              <c:strCache>
                <c:ptCount val="1"/>
                <c:pt idx="0">
                  <c:v>Cumul_Tests
</c:v>
                </c:pt>
              </c:strCache>
            </c:strRef>
          </c:tx>
          <c:spPr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lt1">
                    <a:alpha val="0"/>
                  </a:schemeClr>
                </a:gs>
              </a:gsLst>
              <a:lin ang="5400000" scaled="0"/>
            </a:gradFill>
            <a:ln>
              <a:solidFill>
                <a:schemeClr val="accent6">
                  <a:shade val="50000"/>
                </a:schemeClr>
              </a:solidFill>
            </a:ln>
          </c:spPr>
          <c:invertIfNegative val="0"/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05-4B4D-B308-49727CCFC3B7}"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05-4B4D-B308-49727CCFC3B7}"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05-4B4D-B308-49727CCFC3B7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05-4B4D-B308-49727CCFC3B7}"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805-4B4D-B308-49727CCFC3B7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05-4B4D-B308-49727CCFC3B7}"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805-4B4D-B308-49727CCFC3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Feuil1!$A$2:$A$15</c:f>
              <c:strCache>
                <c:ptCount val="14"/>
                <c:pt idx="0">
                  <c:v>29/03-04/04/2021</c:v>
                </c:pt>
                <c:pt idx="1">
                  <c:v>05-11/04/2021</c:v>
                </c:pt>
                <c:pt idx="2">
                  <c:v>12-18/04/2021</c:v>
                </c:pt>
                <c:pt idx="3">
                  <c:v>19-25/04/2021</c:v>
                </c:pt>
                <c:pt idx="4">
                  <c:v>26/04-02/05/2021</c:v>
                </c:pt>
                <c:pt idx="5">
                  <c:v>03-09/05/2021</c:v>
                </c:pt>
                <c:pt idx="6">
                  <c:v>10-16/05/2021</c:v>
                </c:pt>
                <c:pt idx="7">
                  <c:v>17-23/05/2021</c:v>
                </c:pt>
                <c:pt idx="8">
                  <c:v>24-30/05/2021</c:v>
                </c:pt>
                <c:pt idx="9">
                  <c:v>31/05-06/06/2021</c:v>
                </c:pt>
                <c:pt idx="10">
                  <c:v>07-13/06/2021</c:v>
                </c:pt>
                <c:pt idx="11">
                  <c:v>14-20/06/2021</c:v>
                </c:pt>
                <c:pt idx="12">
                  <c:v>21-27/06/2021</c:v>
                </c:pt>
                <c:pt idx="13">
                  <c:v>28/06-04/07/2021</c:v>
                </c:pt>
              </c:strCache>
            </c:strRef>
          </c:cat>
          <c:val>
            <c:numRef>
              <c:f>Feuil1!$B$2:$B$15</c:f>
              <c:numCache>
                <c:formatCode>General</c:formatCode>
                <c:ptCount val="14"/>
                <c:pt idx="0">
                  <c:v>77755</c:v>
                </c:pt>
                <c:pt idx="1">
                  <c:v>77477</c:v>
                </c:pt>
                <c:pt idx="2">
                  <c:v>58359</c:v>
                </c:pt>
                <c:pt idx="3">
                  <c:v>54868</c:v>
                </c:pt>
                <c:pt idx="4">
                  <c:v>53897</c:v>
                </c:pt>
                <c:pt idx="5">
                  <c:v>56949</c:v>
                </c:pt>
                <c:pt idx="6">
                  <c:v>42695</c:v>
                </c:pt>
                <c:pt idx="7">
                  <c:v>64881</c:v>
                </c:pt>
                <c:pt idx="8">
                  <c:v>58064</c:v>
                </c:pt>
                <c:pt idx="9">
                  <c:v>58257</c:v>
                </c:pt>
                <c:pt idx="10">
                  <c:v>58637</c:v>
                </c:pt>
                <c:pt idx="11">
                  <c:v>81325</c:v>
                </c:pt>
                <c:pt idx="12">
                  <c:v>81017</c:v>
                </c:pt>
                <c:pt idx="13">
                  <c:v>105491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805-4B4D-B308-49727CCFC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9108992"/>
        <c:axId val="129131264"/>
      </c:barChart>
      <c:lineChart>
        <c:grouping val="standard"/>
        <c:varyColors val="0"/>
        <c:ser>
          <c:idx val="0"/>
          <c:order val="1"/>
          <c:tx>
            <c:strRef>
              <c:f>Feuil1!$C$1</c:f>
              <c:strCache>
                <c:ptCount val="1"/>
                <c:pt idx="0">
                  <c:v>Tx_Pos
</c:v>
                </c:pt>
              </c:strCache>
            </c:strRef>
          </c:tx>
          <c:spPr>
            <a:ln w="34925" cap="flat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-2.4948642466439852E-2"/>
                  <c:y val="1.6661540070004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7317581332356173E-2"/>
                      <c:h val="3.26051547727605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6805-4B4D-B308-49727CCFC3B7}"/>
                </c:ext>
              </c:extLst>
            </c:dLbl>
            <c:dLbl>
              <c:idx val="5"/>
              <c:layout>
                <c:manualLayout>
                  <c:x val="-2.1156666275969425E-2"/>
                  <c:y val="3.0759680891559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860434093415413E-2"/>
                      <c:h val="3.26051547727605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805-4B4D-B308-49727CCFC3B7}"/>
                </c:ext>
              </c:extLst>
            </c:dLbl>
            <c:dLbl>
              <c:idx val="6"/>
              <c:layout>
                <c:manualLayout>
                  <c:x val="-1.1088285540639923E-2"/>
                  <c:y val="2.5632983311918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805-4B4D-B308-49727CCFC3B7}"/>
                </c:ext>
              </c:extLst>
            </c:dLbl>
            <c:dLbl>
              <c:idx val="7"/>
              <c:layout>
                <c:manualLayout>
                  <c:x val="-1.5523599756896064E-2"/>
                  <c:y val="-2.8196281643110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805-4B4D-B308-49727CCFC3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Feuil1!$A$2:$A$15</c:f>
              <c:strCache>
                <c:ptCount val="14"/>
                <c:pt idx="0">
                  <c:v>29/03-04/04/2021</c:v>
                </c:pt>
                <c:pt idx="1">
                  <c:v>05-11/04/2021</c:v>
                </c:pt>
                <c:pt idx="2">
                  <c:v>12-18/04/2021</c:v>
                </c:pt>
                <c:pt idx="3">
                  <c:v>19-25/04/2021</c:v>
                </c:pt>
                <c:pt idx="4">
                  <c:v>26/04-02/05/2021</c:v>
                </c:pt>
                <c:pt idx="5">
                  <c:v>03-09/05/2021</c:v>
                </c:pt>
                <c:pt idx="6">
                  <c:v>10-16/05/2021</c:v>
                </c:pt>
                <c:pt idx="7">
                  <c:v>17-23/05/2021</c:v>
                </c:pt>
                <c:pt idx="8">
                  <c:v>24-30/05/2021</c:v>
                </c:pt>
                <c:pt idx="9">
                  <c:v>31/05-06/06/2021</c:v>
                </c:pt>
                <c:pt idx="10">
                  <c:v>07-13/06/2021</c:v>
                </c:pt>
                <c:pt idx="11">
                  <c:v>14-20/06/2021</c:v>
                </c:pt>
                <c:pt idx="12">
                  <c:v>21-27/06/2021</c:v>
                </c:pt>
                <c:pt idx="13">
                  <c:v>28/06-04/07/2021</c:v>
                </c:pt>
              </c:strCache>
            </c:strRef>
          </c:cat>
          <c:val>
            <c:numRef>
              <c:f>Feuil1!$C$2:$C$15</c:f>
              <c:numCache>
                <c:formatCode>General</c:formatCode>
                <c:ptCount val="14"/>
                <c:pt idx="0">
                  <c:v>4.46</c:v>
                </c:pt>
                <c:pt idx="1">
                  <c:v>4.95</c:v>
                </c:pt>
                <c:pt idx="2">
                  <c:v>6.22</c:v>
                </c:pt>
                <c:pt idx="3">
                  <c:v>6.32</c:v>
                </c:pt>
                <c:pt idx="4">
                  <c:v>4.47</c:v>
                </c:pt>
                <c:pt idx="5">
                  <c:v>3.34</c:v>
                </c:pt>
                <c:pt idx="6">
                  <c:v>2.46</c:v>
                </c:pt>
                <c:pt idx="7">
                  <c:v>3.13</c:v>
                </c:pt>
                <c:pt idx="8">
                  <c:v>3.49</c:v>
                </c:pt>
                <c:pt idx="9">
                  <c:v>3.87</c:v>
                </c:pt>
                <c:pt idx="10">
                  <c:v>4.12</c:v>
                </c:pt>
                <c:pt idx="11">
                  <c:v>3.31</c:v>
                </c:pt>
                <c:pt idx="12">
                  <c:v>3.65</c:v>
                </c:pt>
                <c:pt idx="13">
                  <c:v>4.5599999999999996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6805-4B4D-B308-49727CCFC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146880"/>
        <c:axId val="129132800"/>
      </c:lineChart>
      <c:catAx>
        <c:axId val="12910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/>
            </a:pPr>
            <a:endParaRPr lang="fr-FR"/>
          </a:p>
        </c:txPr>
        <c:crossAx val="129131264"/>
        <c:crosses val="autoZero"/>
        <c:auto val="1"/>
        <c:lblAlgn val="ctr"/>
        <c:lblOffset val="100"/>
        <c:noMultiLvlLbl val="0"/>
      </c:catAx>
      <c:valAx>
        <c:axId val="129131264"/>
        <c:scaling>
          <c:orientation val="minMax"/>
          <c:max val="12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129108992"/>
        <c:crosses val="autoZero"/>
        <c:crossBetween val="between"/>
      </c:valAx>
      <c:valAx>
        <c:axId val="129132800"/>
        <c:scaling>
          <c:orientation val="minMax"/>
          <c:max val="11"/>
        </c:scaling>
        <c:delete val="0"/>
        <c:axPos val="r"/>
        <c:numFmt formatCode="General" sourceLinked="1"/>
        <c:majorTickMark val="out"/>
        <c:minorTickMark val="none"/>
        <c:tickLblPos val="nextTo"/>
        <c:crossAx val="129146880"/>
        <c:crosses val="max"/>
        <c:crossBetween val="between"/>
      </c:valAx>
      <c:catAx>
        <c:axId val="12914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132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6764935942444843E-4"/>
          <c:y val="0.87794582519435793"/>
          <c:w val="0.57878632865032253"/>
          <c:h val="0.1220541748056435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8615620221997"/>
          <c:y val="2.0495304537833908E-2"/>
          <c:w val="0.57449258481348731"/>
          <c:h val="0.966223899502000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جهة بني ملال خنيفرة
Région Béni Mellal-Khénifra </c:v>
                </c:pt>
                <c:pt idx="1">
                  <c:v>جهة فاس مكناس 
Région Fès-Méknès</c:v>
                </c:pt>
                <c:pt idx="2">
                  <c:v>جهة الشرق
Région de l'Oriental </c:v>
                </c:pt>
                <c:pt idx="3">
                  <c:v>جهة الرباط سلا القنيطرة
Région Rabat-Salé-Kénitra </c:v>
                </c:pt>
                <c:pt idx="4">
                  <c:v>جهة طنجة تطوان الحسيمة
Région Tanger-Tétouan-Al Hoceima</c:v>
                </c:pt>
                <c:pt idx="5">
                  <c:v>جهة درعة تافيلالت
Région Darâa-Tafilalet</c:v>
                </c:pt>
                <c:pt idx="6">
                  <c:v>جهة كلميم واد نون 
Région Guelmim –Oued Noun </c:v>
                </c:pt>
                <c:pt idx="7">
                  <c:v>جهة الداخلة وادي الذهب 
Région Dakhla-Oued Eddahab </c:v>
                </c:pt>
                <c:pt idx="8">
                  <c:v>جهة سوس ماسة 
Région Souss-Massa</c:v>
                </c:pt>
                <c:pt idx="9">
                  <c:v>جهة مراكش آسفي
Région Marrakech-Safi </c:v>
                </c:pt>
                <c:pt idx="10">
                  <c:v>جهة العيون الساقية الحمراء
Région Laâyoune - Sakia El Hamra </c:v>
                </c:pt>
                <c:pt idx="11">
                  <c:v>جهة الدار البيضاء سطات
Région Casablanca-Settat </c:v>
                </c:pt>
              </c:strCache>
            </c:strRef>
          </c:cat>
          <c:val>
            <c:numRef>
              <c:f>Feuil1!$B$2:$B$13</c:f>
              <c:numCache>
                <c:formatCode>0.00</c:formatCode>
                <c:ptCount val="12"/>
                <c:pt idx="0">
                  <c:v>0.79</c:v>
                </c:pt>
                <c:pt idx="1">
                  <c:v>1.06</c:v>
                </c:pt>
                <c:pt idx="2">
                  <c:v>2.06</c:v>
                </c:pt>
                <c:pt idx="3">
                  <c:v>2.17</c:v>
                </c:pt>
                <c:pt idx="4">
                  <c:v>2.31</c:v>
                </c:pt>
                <c:pt idx="5">
                  <c:v>4.24</c:v>
                </c:pt>
                <c:pt idx="6">
                  <c:v>4.46</c:v>
                </c:pt>
                <c:pt idx="7">
                  <c:v>6.34</c:v>
                </c:pt>
                <c:pt idx="8">
                  <c:v>7.23</c:v>
                </c:pt>
                <c:pt idx="9">
                  <c:v>8.15</c:v>
                </c:pt>
                <c:pt idx="10">
                  <c:v>9.82</c:v>
                </c:pt>
                <c:pt idx="11">
                  <c:v>10.44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9B-4BB8-A8B0-FE18ED373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29190912"/>
        <c:axId val="129189376"/>
      </c:barChart>
      <c:valAx>
        <c:axId val="129189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fr-FR"/>
          </a:p>
        </c:txPr>
        <c:crossAx val="129190912"/>
        <c:crosses val="autoZero"/>
        <c:crossBetween val="between"/>
      </c:valAx>
      <c:catAx>
        <c:axId val="129190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sq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fr-FR"/>
          </a:p>
        </c:txPr>
        <c:crossAx val="129189376"/>
        <c:crosses val="autoZero"/>
        <c:auto val="1"/>
        <c:lblAlgn val="ctr"/>
        <c:lblOffset val="100"/>
        <c:tickLblSkip val="1"/>
        <c:tickMarkSkip val="2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0070C0"/>
    </a:solidFill>
    <a:ln>
      <a:noFill/>
    </a:ln>
    <a:effectLst/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1B7E6-D096-46AA-9DA8-6E9CC29E3098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F3594-06A6-4892-B6C9-7C4AEA8E0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171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C83D1-28C4-413A-9B99-7BF98BE626B6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833A5-8208-41CB-A188-350D71D69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89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6C9D00-2208-40BD-8EB0-6055D848D6A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06/07/2021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87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510E-018E-4362-BA31-C1A6CFB199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06/07/2021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5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DBA0-D647-47D0-B12F-F25E2E3B414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06/07/2021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05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8398-2230-416B-A25E-02A3E0C3241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06/07/2021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5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724E-23A3-449B-A724-C57AA8B62DF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06/07/2021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60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B074-497A-4994-93AF-64CBCBF1C9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06/07/2021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4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3FA0-F498-4FD7-84FB-5F201230633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06/07/2021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14C0-0251-4358-9F71-E800EED064A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06/07/2021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7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7013-3009-4CD2-886F-1BA2CFCBE3D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06/07/2021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3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D116-FF3D-4611-8F14-801D4000FB9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06/07/2021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9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A5FD-0394-4C72-B645-238476F9050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06/07/2021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6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391C64-3B79-492A-A63C-092ACFA5560A}" type="datetime1">
              <a:rPr lang="fr-FR" smtClean="0"/>
              <a:t>06/07/2021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6768E0-2528-4F85-92F6-9555BA11C3D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7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05" y="240475"/>
            <a:ext cx="1721457" cy="14933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211" y="1948874"/>
            <a:ext cx="10457411" cy="210773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ar-MA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جائحة</a:t>
            </a:r>
            <a:r>
              <a:rPr lang="ar-EG" sz="54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EG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كوفيد-19</a:t>
            </a:r>
            <a:r>
              <a:rPr lang="ar-MA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MA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التصريح الصحفي ال</a:t>
            </a:r>
            <a:r>
              <a:rPr lang="ar-SA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نصف شهري</a:t>
            </a:r>
            <a:endParaRPr lang="fr-FR" sz="5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56957" y="5544271"/>
            <a:ext cx="4232366" cy="994641"/>
          </a:xfrm>
        </p:spPr>
        <p:txBody>
          <a:bodyPr>
            <a:noAutofit/>
          </a:bodyPr>
          <a:lstStyle/>
          <a:p>
            <a:pPr algn="ctr" rtl="1"/>
            <a:r>
              <a:rPr lang="ar-MA" sz="2800" b="1" dirty="0" smtClean="0">
                <a:solidFill>
                  <a:srgbClr val="296BA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وزارة الصحة</a:t>
            </a:r>
            <a:r>
              <a:rPr lang="ar-EG" sz="2800" b="1" dirty="0" smtClean="0">
                <a:solidFill>
                  <a:srgbClr val="296BA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  <a:endParaRPr lang="ar-MA" sz="2800" b="1" dirty="0">
              <a:solidFill>
                <a:srgbClr val="296BA7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rtl="1"/>
            <a:r>
              <a:rPr lang="ar-SA" sz="2800" b="1" dirty="0" smtClean="0">
                <a:solidFill>
                  <a:srgbClr val="296BA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الثلاثاء </a:t>
            </a:r>
            <a:r>
              <a:rPr lang="ar-MA" sz="2800" b="1" dirty="0" smtClean="0">
                <a:solidFill>
                  <a:srgbClr val="296BA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06 يوليوز 2021</a:t>
            </a:r>
            <a:endParaRPr lang="fr-FR" sz="2800" b="1" dirty="0">
              <a:solidFill>
                <a:srgbClr val="296BA7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97EB1-A0F1-4691-ACAE-A787F1ED96D8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5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8083"/>
            <a:ext cx="1154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rgbClr val="002060"/>
                </a:solidFill>
              </a:rPr>
              <a:t>منحنى</a:t>
            </a:r>
            <a:r>
              <a:rPr lang="ar-MA" sz="3600" b="1" dirty="0" smtClean="0">
                <a:solidFill>
                  <a:srgbClr val="002060"/>
                </a:solidFill>
              </a:rPr>
              <a:t> الوفيات الأسبوعي </a:t>
            </a:r>
            <a:r>
              <a:rPr lang="ar-SA" sz="3600" b="1" dirty="0" smtClean="0">
                <a:solidFill>
                  <a:srgbClr val="002060"/>
                </a:solidFill>
              </a:rPr>
              <a:t>إلى حدود</a:t>
            </a:r>
            <a:r>
              <a:rPr lang="ar-MA" sz="3600" b="1" dirty="0" smtClean="0">
                <a:solidFill>
                  <a:srgbClr val="002060"/>
                </a:solidFill>
              </a:rPr>
              <a:t> </a:t>
            </a:r>
            <a:r>
              <a:rPr lang="ar-MA" sz="3600" b="1" dirty="0">
                <a:solidFill>
                  <a:srgbClr val="002060"/>
                </a:solidFill>
              </a:rPr>
              <a:t>الأحد 04 يوليوز 2021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80684"/>
            <a:ext cx="11790686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9E50-F53C-42F7-A556-A03940287B06}" type="datetime1">
              <a:rPr lang="fr-FR" b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06/07/2021</a:t>
            </a:fld>
            <a:endParaRPr lang="fr-FR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65681"/>
            <a:ext cx="4114800" cy="365125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CNOUSP-DELM</a:t>
            </a:r>
            <a:endParaRPr lang="fr-FR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DE30-1037-4E15-BFB1-55D225E01800}" type="slidenum">
              <a:rPr lang="fr-FR" b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11</a:t>
            </a:fld>
            <a:endParaRPr lang="fr-FR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025" y="79834"/>
            <a:ext cx="11353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MA" sz="4000" b="1" dirty="0">
                <a:solidFill>
                  <a:srgbClr val="002060"/>
                </a:solidFill>
              </a:rPr>
              <a:t>الوفيات </a:t>
            </a:r>
            <a:r>
              <a:rPr lang="ar-SA" sz="4000" b="1" dirty="0">
                <a:solidFill>
                  <a:srgbClr val="002060"/>
                </a:solidFill>
              </a:rPr>
              <a:t>حسب الجهات خلال </a:t>
            </a:r>
            <a:r>
              <a:rPr lang="ar-SA" sz="4000" b="1" dirty="0" err="1" smtClean="0">
                <a:solidFill>
                  <a:srgbClr val="002060"/>
                </a:solidFill>
              </a:rPr>
              <a:t>الأسبو</a:t>
            </a:r>
            <a:r>
              <a:rPr lang="ar-MA" sz="4000" b="1" dirty="0" smtClean="0">
                <a:solidFill>
                  <a:srgbClr val="002060"/>
                </a:solidFill>
              </a:rPr>
              <a:t>ع </a:t>
            </a:r>
            <a:r>
              <a:rPr lang="ar-MA" sz="4000" b="1" dirty="0">
                <a:solidFill>
                  <a:srgbClr val="002060"/>
                </a:solidFill>
              </a:rPr>
              <a:t>28 يونيو- 04 يوليوز 2021</a:t>
            </a:r>
            <a:endParaRPr lang="fr-FR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708087294"/>
              </p:ext>
            </p:extLst>
          </p:nvPr>
        </p:nvGraphicFramePr>
        <p:xfrm>
          <a:off x="386499" y="1280163"/>
          <a:ext cx="11481847" cy="525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90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9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التطور الأسبوعي </a:t>
            </a:r>
            <a:r>
              <a:rPr lang="ar-MA" sz="3200" b="1" dirty="0" smtClean="0">
                <a:solidFill>
                  <a:srgbClr val="002060"/>
                </a:solidFill>
              </a:rPr>
              <a:t>ل</a:t>
            </a:r>
            <a:r>
              <a:rPr lang="ar-SA" sz="3200" b="1" dirty="0" smtClean="0">
                <a:solidFill>
                  <a:srgbClr val="002060"/>
                </a:solidFill>
              </a:rPr>
              <a:t>نسبة </a:t>
            </a:r>
            <a:r>
              <a:rPr lang="ar-SA" sz="3200" b="1" dirty="0">
                <a:solidFill>
                  <a:srgbClr val="002060"/>
                </a:solidFill>
              </a:rPr>
              <a:t>الإيجابية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4257729883"/>
              </p:ext>
            </p:extLst>
          </p:nvPr>
        </p:nvGraphicFramePr>
        <p:xfrm>
          <a:off x="838199" y="1418421"/>
          <a:ext cx="10087467" cy="495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04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9E50-F53C-42F7-A556-A03940287B06}" type="datetime1">
              <a:rPr lang="fr-FR" b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06/07/2021</a:t>
            </a:fld>
            <a:endParaRPr lang="fr-FR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65681"/>
            <a:ext cx="4114800" cy="365125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CNOUSP-DELM</a:t>
            </a:r>
            <a:endParaRPr lang="fr-FR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DE30-1037-4E15-BFB1-55D225E01800}" type="slidenum">
              <a:rPr lang="fr-FR" b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13</a:t>
            </a:fld>
            <a:endParaRPr lang="fr-FR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025" y="79834"/>
            <a:ext cx="11353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MA" sz="4000" b="1" dirty="0" smtClean="0">
                <a:solidFill>
                  <a:srgbClr val="002060"/>
                </a:solidFill>
              </a:rPr>
              <a:t>المعدل الجهوي لإيجابية التحاليل </a:t>
            </a:r>
            <a:r>
              <a:rPr lang="ar-SA" sz="4000" b="1" dirty="0" smtClean="0">
                <a:solidFill>
                  <a:srgbClr val="002060"/>
                </a:solidFill>
              </a:rPr>
              <a:t>خلال </a:t>
            </a:r>
            <a:r>
              <a:rPr lang="ar-SA" sz="4000" b="1" dirty="0" err="1" smtClean="0">
                <a:solidFill>
                  <a:srgbClr val="002060"/>
                </a:solidFill>
              </a:rPr>
              <a:t>الأسبو</a:t>
            </a:r>
            <a:r>
              <a:rPr lang="ar-MA" sz="4000" b="1" dirty="0" smtClean="0">
                <a:solidFill>
                  <a:srgbClr val="002060"/>
                </a:solidFill>
              </a:rPr>
              <a:t>ع </a:t>
            </a:r>
            <a:r>
              <a:rPr lang="ar-MA" sz="4000" b="1" dirty="0">
                <a:solidFill>
                  <a:srgbClr val="002060"/>
                </a:solidFill>
              </a:rPr>
              <a:t>28 يونيو- 04 يوليوز 2021</a:t>
            </a:r>
            <a:endParaRPr lang="fr-FR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79272312"/>
              </p:ext>
            </p:extLst>
          </p:nvPr>
        </p:nvGraphicFramePr>
        <p:xfrm>
          <a:off x="795039" y="1500341"/>
          <a:ext cx="10890030" cy="504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78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5584" y="0"/>
            <a:ext cx="932083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96838" algn="ctr" rtl="1"/>
            <a:r>
              <a:rPr lang="ar-SA" sz="4300" b="1" dirty="0" smtClean="0">
                <a:solidFill>
                  <a:srgbClr val="002060"/>
                </a:solidFill>
              </a:rPr>
              <a:t>التطور الأسبوعي </a:t>
            </a:r>
            <a:r>
              <a:rPr lang="ar-MA" sz="4300" b="1" dirty="0" smtClean="0">
                <a:solidFill>
                  <a:srgbClr val="002060"/>
                </a:solidFill>
              </a:rPr>
              <a:t>لمعدل الحالات الجديدة </a:t>
            </a:r>
            <a:r>
              <a:rPr lang="ar-SA" sz="4300" b="1" dirty="0" smtClean="0">
                <a:solidFill>
                  <a:srgbClr val="002060"/>
                </a:solidFill>
              </a:rPr>
              <a:t>بأقسام الإنعاش و العناية المركزة</a:t>
            </a:r>
            <a:endParaRPr lang="ar-MA" sz="4300" b="1" dirty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5" y="1588569"/>
            <a:ext cx="11528535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383" y="0"/>
            <a:ext cx="117043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96838" algn="ctr" rtl="1"/>
            <a:r>
              <a:rPr lang="ar-SA" sz="4300" b="1" dirty="0" smtClean="0">
                <a:solidFill>
                  <a:srgbClr val="002060"/>
                </a:solidFill>
              </a:rPr>
              <a:t>التطور الأسبوعي للمعدل اليومي للحالات بأقسام الإنعاش </a:t>
            </a:r>
            <a:r>
              <a:rPr lang="ar-MA" sz="4300" b="1" dirty="0" smtClean="0">
                <a:solidFill>
                  <a:srgbClr val="002060"/>
                </a:solidFill>
              </a:rPr>
              <a:t>تحت التنفس الاصطناعي </a:t>
            </a:r>
            <a:r>
              <a:rPr lang="ar-MA" sz="4300" b="1" dirty="0" err="1" smtClean="0">
                <a:solidFill>
                  <a:srgbClr val="002060"/>
                </a:solidFill>
              </a:rPr>
              <a:t>الاختراقي</a:t>
            </a:r>
            <a:r>
              <a:rPr lang="ar-MA" sz="4300" b="1" dirty="0" smtClean="0">
                <a:solidFill>
                  <a:srgbClr val="002060"/>
                </a:solidFill>
              </a:rPr>
              <a:t>- سنة 2021</a:t>
            </a:r>
            <a:endParaRPr lang="ar-MA" sz="4300" b="1" dirty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16" y="1666640"/>
            <a:ext cx="11613887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630" y="0"/>
            <a:ext cx="13177630" cy="6858000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634985" y="5038571"/>
            <a:ext cx="10139350" cy="1500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ترتيب المغرب بين بلدان العالم </a:t>
            </a:r>
            <a:endParaRPr lang="ar-MA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71463" indent="-96838" algn="ctr" rtl="1"/>
            <a:endParaRPr lang="ar-MA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97280" y="117410"/>
            <a:ext cx="10374284" cy="1308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96838" algn="ctr" rtl="1"/>
            <a:r>
              <a:rPr lang="ar-SA" sz="4000" b="1" dirty="0" smtClean="0">
                <a:solidFill>
                  <a:srgbClr val="002060"/>
                </a:solidFill>
              </a:rPr>
              <a:t>وضع المغرب من الناحية الوبائية عالميا و قاريا</a:t>
            </a:r>
            <a:endParaRPr lang="fr-FR" sz="40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077054"/>
              </p:ext>
            </p:extLst>
          </p:nvPr>
        </p:nvGraphicFramePr>
        <p:xfrm>
          <a:off x="852052" y="1559956"/>
          <a:ext cx="10501748" cy="44436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5437">
                  <a:extLst>
                    <a:ext uri="{9D8B030D-6E8A-4147-A177-3AD203B41FA5}">
                      <a16:colId xmlns:a16="http://schemas.microsoft.com/office/drawing/2014/main" xmlns="" val="3973972569"/>
                    </a:ext>
                  </a:extLst>
                </a:gridCol>
                <a:gridCol w="2625437">
                  <a:extLst>
                    <a:ext uri="{9D8B030D-6E8A-4147-A177-3AD203B41FA5}">
                      <a16:colId xmlns:a16="http://schemas.microsoft.com/office/drawing/2014/main" xmlns="" val="2986353894"/>
                    </a:ext>
                  </a:extLst>
                </a:gridCol>
                <a:gridCol w="2625437">
                  <a:extLst>
                    <a:ext uri="{9D8B030D-6E8A-4147-A177-3AD203B41FA5}">
                      <a16:colId xmlns:a16="http://schemas.microsoft.com/office/drawing/2014/main" xmlns="" val="2853013669"/>
                    </a:ext>
                  </a:extLst>
                </a:gridCol>
                <a:gridCol w="2625437">
                  <a:extLst>
                    <a:ext uri="{9D8B030D-6E8A-4147-A177-3AD203B41FA5}">
                      <a16:colId xmlns:a16="http://schemas.microsoft.com/office/drawing/2014/main" xmlns="" val="761824366"/>
                    </a:ext>
                  </a:extLst>
                </a:gridCol>
              </a:tblGrid>
              <a:tr h="1481227"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/>
                        <a:t>عدد الكشوفات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/>
                        <a:t>عدد الوفيات 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/>
                        <a:t>عدد الحالات </a:t>
                      </a:r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70801693"/>
                  </a:ext>
                </a:extLst>
              </a:tr>
              <a:tr h="148122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32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ar-SA" sz="3200" b="0" dirty="0" smtClean="0">
                          <a:solidFill>
                            <a:schemeClr val="tx1"/>
                          </a:solidFill>
                        </a:rPr>
                        <a:t> عالميا</a:t>
                      </a:r>
                      <a:endParaRPr lang="ar-MA" sz="3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3200" b="0" dirty="0" smtClean="0">
                          <a:solidFill>
                            <a:schemeClr val="tx1"/>
                          </a:solidFill>
                        </a:rPr>
                        <a:t>- مركز واحد</a:t>
                      </a:r>
                      <a:endParaRPr lang="fr-FR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3200" b="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r>
                        <a:rPr lang="ar-MA" sz="3200" b="0" baseline="0" dirty="0" smtClean="0">
                          <a:solidFill>
                            <a:schemeClr val="tx1"/>
                          </a:solidFill>
                        </a:rPr>
                        <a:t> عالميا</a:t>
                      </a:r>
                      <a:r>
                        <a:rPr lang="ar-SA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MA" sz="3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3200" b="0" dirty="0" smtClean="0">
                          <a:solidFill>
                            <a:schemeClr val="tx1"/>
                          </a:solidFill>
                        </a:rPr>
                        <a:t>- مركز واحد</a:t>
                      </a:r>
                      <a:endParaRPr lang="fr-FR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3200" b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r>
                        <a:rPr lang="ar-SA" sz="3200" b="0" dirty="0" smtClean="0">
                          <a:solidFill>
                            <a:schemeClr val="tx1"/>
                          </a:solidFill>
                        </a:rPr>
                        <a:t> عالميا</a:t>
                      </a:r>
                      <a:endParaRPr lang="fr-FR" sz="3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0" dirty="0" smtClean="0">
                          <a:solidFill>
                            <a:schemeClr val="tx1"/>
                          </a:solidFill>
                        </a:rPr>
                        <a:t>لم يتغير</a:t>
                      </a:r>
                      <a:endParaRPr lang="fr-FR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200" b="0" dirty="0" smtClean="0">
                          <a:solidFill>
                            <a:schemeClr val="tx1"/>
                          </a:solidFill>
                        </a:rPr>
                        <a:t>عالميا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91063339"/>
                  </a:ext>
                </a:extLst>
              </a:tr>
              <a:tr h="148122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32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2 </a:t>
                      </a:r>
                      <a:r>
                        <a:rPr lang="ar-SA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إفريقيا</a:t>
                      </a:r>
                      <a:endParaRPr lang="fr-FR" sz="3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0" dirty="0" smtClean="0">
                          <a:solidFill>
                            <a:schemeClr val="tx1"/>
                          </a:solidFill>
                        </a:rPr>
                        <a:t>لم يتغير</a:t>
                      </a:r>
                      <a:endParaRPr lang="fr-FR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2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ar-SA" sz="32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ar-SA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إفريقيا</a:t>
                      </a:r>
                      <a:endParaRPr lang="fr-FR" sz="3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0" dirty="0" smtClean="0">
                          <a:solidFill>
                            <a:schemeClr val="tx1"/>
                          </a:solidFill>
                        </a:rPr>
                        <a:t>لم يتغير</a:t>
                      </a:r>
                      <a:endParaRPr lang="fr-FR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ar-SA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إفريقيا</a:t>
                      </a:r>
                      <a:endParaRPr lang="fr-FR" sz="3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0" dirty="0" smtClean="0">
                          <a:solidFill>
                            <a:schemeClr val="tx1"/>
                          </a:solidFill>
                        </a:rPr>
                        <a:t>لم يتغير</a:t>
                      </a:r>
                      <a:endParaRPr lang="fr-FR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إفريقيا</a:t>
                      </a:r>
                      <a:endParaRPr lang="fr-FR" sz="3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10264764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627" y="0"/>
            <a:ext cx="13177630" cy="6858000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609585" y="5250239"/>
            <a:ext cx="10139350" cy="1181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الوضعية </a:t>
            </a:r>
            <a:r>
              <a:rPr lang="ar-M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الوبائية </a:t>
            </a:r>
            <a:r>
              <a:rPr lang="ar-S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عالميا</a:t>
            </a:r>
            <a:endParaRPr lang="ar-MA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28224"/>
              </p:ext>
            </p:extLst>
          </p:nvPr>
        </p:nvGraphicFramePr>
        <p:xfrm>
          <a:off x="673331" y="1631276"/>
          <a:ext cx="10656916" cy="4937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025559">
                  <a:extLst>
                    <a:ext uri="{9D8B030D-6E8A-4147-A177-3AD203B41FA5}">
                      <a16:colId xmlns:a16="http://schemas.microsoft.com/office/drawing/2014/main" xmlns="" val="1424010472"/>
                    </a:ext>
                  </a:extLst>
                </a:gridCol>
                <a:gridCol w="5631357">
                  <a:extLst>
                    <a:ext uri="{9D8B030D-6E8A-4147-A177-3AD203B41FA5}">
                      <a16:colId xmlns:a16="http://schemas.microsoft.com/office/drawing/2014/main" xmlns="" val="2918864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184664026</a:t>
                      </a:r>
                      <a:endParaRPr kumimoji="0" lang="ar-SA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مجموع الحالات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4628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2366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معدل الإصابة التراكمي لكل</a:t>
                      </a:r>
                      <a:r>
                        <a:rPr lang="ar-SA" sz="2800" baseline="0" dirty="0" smtClean="0"/>
                        <a:t> 100000 نسمة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3955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MA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3995208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الوفيات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114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MA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2,2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معدل الفتك</a:t>
                      </a:r>
                      <a:r>
                        <a:rPr lang="ar-SA" sz="2800" baseline="0" dirty="0" smtClean="0"/>
                        <a:t>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0938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MA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168985642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المتعافون</a:t>
                      </a:r>
                      <a:r>
                        <a:rPr lang="ar-SA" sz="2800" baseline="0" dirty="0" smtClean="0"/>
                        <a:t>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201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91,5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dirty="0" smtClean="0"/>
                        <a:t>نسبة الشفاء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905864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40773" y="335903"/>
            <a:ext cx="10953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MA" sz="3600" b="1" dirty="0" smtClean="0">
                <a:solidFill>
                  <a:srgbClr val="002060"/>
                </a:solidFill>
              </a:rPr>
              <a:t>الوضعية </a:t>
            </a:r>
            <a:r>
              <a:rPr lang="ar-MA" sz="3600" b="1" dirty="0">
                <a:solidFill>
                  <a:srgbClr val="002060"/>
                </a:solidFill>
              </a:rPr>
              <a:t>الوبائية </a:t>
            </a:r>
            <a:r>
              <a:rPr lang="ar-SA" sz="3600" b="1" dirty="0" smtClean="0">
                <a:solidFill>
                  <a:srgbClr val="002060"/>
                </a:solidFill>
              </a:rPr>
              <a:t>في العالم إلى </a:t>
            </a:r>
            <a:r>
              <a:rPr lang="ar-SA" sz="3600" b="1" dirty="0">
                <a:solidFill>
                  <a:srgbClr val="002060"/>
                </a:solidFill>
              </a:rPr>
              <a:t>حدود </a:t>
            </a:r>
            <a:r>
              <a:rPr lang="ar-MA" sz="3600" b="1" dirty="0" smtClean="0">
                <a:solidFill>
                  <a:srgbClr val="002060"/>
                </a:solidFill>
              </a:rPr>
              <a:t>الأثنين  05 يوليوز 2021</a:t>
            </a:r>
            <a:endParaRPr lang="fr-FR" sz="3600" b="1" dirty="0" smtClean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8083"/>
            <a:ext cx="1154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rgbClr val="002060"/>
                </a:solidFill>
              </a:rPr>
              <a:t>المنحنى</a:t>
            </a:r>
            <a:r>
              <a:rPr lang="ar-MA" sz="3600" b="1" dirty="0" smtClean="0">
                <a:solidFill>
                  <a:srgbClr val="002060"/>
                </a:solidFill>
              </a:rPr>
              <a:t> الوبائي الأسبوعي </a:t>
            </a:r>
            <a:r>
              <a:rPr lang="ar-SA" sz="3600" b="1" dirty="0" smtClean="0">
                <a:solidFill>
                  <a:srgbClr val="002060"/>
                </a:solidFill>
              </a:rPr>
              <a:t>العالمي </a:t>
            </a:r>
            <a:r>
              <a:rPr lang="ar-SA" sz="3600" b="1" dirty="0">
                <a:solidFill>
                  <a:srgbClr val="002060"/>
                </a:solidFill>
              </a:rPr>
              <a:t>إلى حدود </a:t>
            </a:r>
            <a:r>
              <a:rPr lang="ar-MA" sz="3600" b="1" dirty="0">
                <a:solidFill>
                  <a:srgbClr val="002060"/>
                </a:solidFill>
              </a:rPr>
              <a:t>04 يوليوز 2021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897349"/>
              </p:ext>
            </p:extLst>
          </p:nvPr>
        </p:nvGraphicFramePr>
        <p:xfrm>
          <a:off x="405244" y="2067913"/>
          <a:ext cx="4147091" cy="39518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8102">
                  <a:extLst>
                    <a:ext uri="{9D8B030D-6E8A-4147-A177-3AD203B41FA5}">
                      <a16:colId xmlns:a16="http://schemas.microsoft.com/office/drawing/2014/main" xmlns="" val="2850683392"/>
                    </a:ext>
                  </a:extLst>
                </a:gridCol>
                <a:gridCol w="2828989">
                  <a:extLst>
                    <a:ext uri="{9D8B030D-6E8A-4147-A177-3AD203B41FA5}">
                      <a16:colId xmlns:a16="http://schemas.microsoft.com/office/drawing/2014/main" xmlns="" val="2353731924"/>
                    </a:ext>
                  </a:extLst>
                </a:gridCol>
              </a:tblGrid>
              <a:tr h="1097746">
                <a:tc>
                  <a:txBody>
                    <a:bodyPr/>
                    <a:lstStyle/>
                    <a:p>
                      <a:pPr algn="ctr" rtl="1"/>
                      <a:r>
                        <a:rPr lang="ar-MA" dirty="0" smtClean="0"/>
                        <a:t>التطور بين</a:t>
                      </a:r>
                      <a:r>
                        <a:rPr lang="ar-MA" baseline="0" dirty="0" smtClean="0"/>
                        <a:t> الأسبوعين الأخيرين </a:t>
                      </a:r>
                      <a:endParaRPr lang="fr-FR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dirty="0" smtClean="0"/>
                        <a:t>الجهات </a:t>
                      </a:r>
                      <a:endParaRPr lang="fr-FR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4425848"/>
                  </a:ext>
                </a:extLst>
              </a:tr>
              <a:tr h="475690">
                <a:tc>
                  <a:txBody>
                    <a:bodyPr/>
                    <a:lstStyle/>
                    <a:p>
                      <a:pPr algn="ctr" rtl="1"/>
                      <a:r>
                        <a:rPr lang="ar-MA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-12,97%</a:t>
                      </a:r>
                      <a:endParaRPr lang="fr-FR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000" b="1" dirty="0" smtClean="0">
                          <a:solidFill>
                            <a:schemeClr val="tx1"/>
                          </a:solidFill>
                        </a:rPr>
                        <a:t>الأمريكيتان</a:t>
                      </a:r>
                      <a:endParaRPr lang="fr-FR" sz="2000" b="1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1282842"/>
                  </a:ext>
                </a:extLst>
              </a:tr>
              <a:tr h="475690">
                <a:tc>
                  <a:txBody>
                    <a:bodyPr/>
                    <a:lstStyle/>
                    <a:p>
                      <a:pPr algn="ctr" rtl="1"/>
                      <a:r>
                        <a:rPr lang="ar-MA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+36%</a:t>
                      </a:r>
                      <a:endParaRPr lang="fr-FR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chemeClr val="tx1"/>
                          </a:solidFill>
                        </a:rPr>
                        <a:t>أفريقيا</a:t>
                      </a:r>
                      <a:endParaRPr lang="fr-FR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4721829"/>
                  </a:ext>
                </a:extLst>
              </a:tr>
              <a:tr h="475690">
                <a:tc>
                  <a:txBody>
                    <a:bodyPr/>
                    <a:lstStyle/>
                    <a:p>
                      <a:pPr algn="ctr" rtl="1"/>
                      <a:r>
                        <a:rPr lang="ar-MA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+9,86%</a:t>
                      </a:r>
                      <a:endParaRPr lang="fr-FR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chemeClr val="tx1"/>
                          </a:solidFill>
                        </a:rPr>
                        <a:t>غرب المحيط الهادي</a:t>
                      </a:r>
                      <a:endParaRPr lang="fr-FR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8064568"/>
                  </a:ext>
                </a:extLst>
              </a:tr>
              <a:tr h="475690">
                <a:tc>
                  <a:txBody>
                    <a:bodyPr/>
                    <a:lstStyle/>
                    <a:p>
                      <a:pPr algn="ctr" rtl="1"/>
                      <a:r>
                        <a:rPr lang="ar-MA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14,6%</a:t>
                      </a:r>
                      <a:endParaRPr lang="fr-FR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chemeClr val="tx1"/>
                          </a:solidFill>
                        </a:rPr>
                        <a:t>أوروبا</a:t>
                      </a:r>
                      <a:endParaRPr lang="fr-FR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2886387"/>
                  </a:ext>
                </a:extLst>
              </a:tr>
              <a:tr h="475690">
                <a:tc>
                  <a:txBody>
                    <a:bodyPr/>
                    <a:lstStyle/>
                    <a:p>
                      <a:pPr algn="ctr" rtl="1"/>
                      <a:r>
                        <a:rPr lang="ar-MA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-4,6%</a:t>
                      </a:r>
                      <a:endParaRPr lang="fr-FR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chemeClr val="tx1"/>
                          </a:solidFill>
                        </a:rPr>
                        <a:t>جنوب شرق اسيا</a:t>
                      </a:r>
                      <a:endParaRPr lang="fr-FR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30533"/>
                  </a:ext>
                </a:extLst>
              </a:tr>
              <a:tr h="475690">
                <a:tc>
                  <a:txBody>
                    <a:bodyPr/>
                    <a:lstStyle/>
                    <a:p>
                      <a:pPr algn="ctr" rtl="1"/>
                      <a:r>
                        <a:rPr lang="ar-MA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+9,24</a:t>
                      </a:r>
                      <a:endParaRPr lang="fr-FR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 smtClean="0">
                          <a:solidFill>
                            <a:schemeClr val="tx1"/>
                          </a:solidFill>
                        </a:rPr>
                        <a:t>شرق المتوسط </a:t>
                      </a:r>
                      <a:endParaRPr lang="fr-FR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6195943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14" y="1951173"/>
            <a:ext cx="5718629" cy="37093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29" y="1517826"/>
            <a:ext cx="2944213" cy="2292587"/>
          </a:xfrm>
          <a:prstGeom prst="rect">
            <a:avLst/>
          </a:prstGeom>
        </p:spPr>
      </p:pic>
      <p:sp>
        <p:nvSpPr>
          <p:cNvPr id="4" name="Flèche vers le bas 3"/>
          <p:cNvSpPr/>
          <p:nvPr/>
        </p:nvSpPr>
        <p:spPr>
          <a:xfrm rot="10800000">
            <a:off x="10551137" y="1517826"/>
            <a:ext cx="973205" cy="1558478"/>
          </a:xfrm>
          <a:prstGeom prst="downArrow">
            <a:avLst>
              <a:gd name="adj1" fmla="val 50000"/>
              <a:gd name="adj2" fmla="val 51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2,26%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447" y="208083"/>
            <a:ext cx="11493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rgbClr val="002060"/>
                </a:solidFill>
              </a:rPr>
              <a:t>منحنى</a:t>
            </a:r>
            <a:r>
              <a:rPr lang="ar-MA" sz="3600" b="1" dirty="0" smtClean="0">
                <a:solidFill>
                  <a:srgbClr val="002060"/>
                </a:solidFill>
              </a:rPr>
              <a:t> الوفيات </a:t>
            </a:r>
            <a:r>
              <a:rPr lang="ar-MA" sz="3600" b="1" dirty="0">
                <a:solidFill>
                  <a:srgbClr val="002060"/>
                </a:solidFill>
              </a:rPr>
              <a:t>الأسبوعي </a:t>
            </a:r>
            <a:r>
              <a:rPr lang="ar-SA" sz="3600" b="1" dirty="0">
                <a:solidFill>
                  <a:srgbClr val="002060"/>
                </a:solidFill>
              </a:rPr>
              <a:t>العالمي إلى حدود </a:t>
            </a:r>
            <a:r>
              <a:rPr lang="ar-MA" sz="3600" b="1" dirty="0">
                <a:solidFill>
                  <a:srgbClr val="002060"/>
                </a:solidFill>
              </a:rPr>
              <a:t>الأثنين  05 </a:t>
            </a:r>
            <a:r>
              <a:rPr lang="ar-MA" sz="3600" b="1" dirty="0" smtClean="0">
                <a:solidFill>
                  <a:srgbClr val="002060"/>
                </a:solidFill>
              </a:rPr>
              <a:t>يوليوز </a:t>
            </a:r>
            <a:r>
              <a:rPr lang="ar-MA" sz="3600" b="1" dirty="0">
                <a:solidFill>
                  <a:srgbClr val="002060"/>
                </a:solidFill>
              </a:rPr>
              <a:t>2021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57776"/>
              </p:ext>
            </p:extLst>
          </p:nvPr>
        </p:nvGraphicFramePr>
        <p:xfrm>
          <a:off x="405245" y="1155467"/>
          <a:ext cx="2645526" cy="46205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7424">
                  <a:extLst>
                    <a:ext uri="{9D8B030D-6E8A-4147-A177-3AD203B41FA5}">
                      <a16:colId xmlns:a16="http://schemas.microsoft.com/office/drawing/2014/main" xmlns="" val="2850683392"/>
                    </a:ext>
                  </a:extLst>
                </a:gridCol>
                <a:gridCol w="1438102">
                  <a:extLst>
                    <a:ext uri="{9D8B030D-6E8A-4147-A177-3AD203B41FA5}">
                      <a16:colId xmlns:a16="http://schemas.microsoft.com/office/drawing/2014/main" xmlns="" val="2353731924"/>
                    </a:ext>
                  </a:extLst>
                </a:gridCol>
              </a:tblGrid>
              <a:tr h="1558470">
                <a:tc>
                  <a:txBody>
                    <a:bodyPr/>
                    <a:lstStyle/>
                    <a:p>
                      <a:pPr algn="ctr" rtl="1"/>
                      <a:r>
                        <a:rPr lang="ar-MA" sz="1400" dirty="0" smtClean="0"/>
                        <a:t>التطور بين</a:t>
                      </a:r>
                      <a:r>
                        <a:rPr lang="ar-MA" sz="1400" baseline="0" dirty="0" smtClean="0"/>
                        <a:t> الأسبوعين الأخيرين </a:t>
                      </a:r>
                      <a:endParaRPr lang="fr-FR" sz="14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400" dirty="0" smtClean="0"/>
                        <a:t>الجهات </a:t>
                      </a:r>
                      <a:endParaRPr lang="fr-FR" sz="14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4425848"/>
                  </a:ext>
                </a:extLst>
              </a:tr>
              <a:tr h="434064">
                <a:tc>
                  <a:txBody>
                    <a:bodyPr/>
                    <a:lstStyle/>
                    <a:p>
                      <a:pPr algn="ctr" rtl="1"/>
                      <a:r>
                        <a:rPr lang="fr-FR" sz="14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+23,3%</a:t>
                      </a:r>
                      <a:endParaRPr lang="fr-FR" sz="14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 smtClean="0">
                          <a:solidFill>
                            <a:schemeClr val="tx1"/>
                          </a:solidFill>
                        </a:rPr>
                        <a:t>أفريقيا</a:t>
                      </a:r>
                      <a:endParaRPr lang="fr-FR" sz="16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2886387"/>
                  </a:ext>
                </a:extLst>
              </a:tr>
              <a:tr h="481454">
                <a:tc>
                  <a:txBody>
                    <a:bodyPr/>
                    <a:lstStyle/>
                    <a:p>
                      <a:pPr algn="ctr" rtl="1"/>
                      <a:r>
                        <a:rPr lang="fr-FR" sz="14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-11,29%</a:t>
                      </a:r>
                      <a:endParaRPr lang="fr-FR" sz="14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600" b="1" dirty="0" smtClean="0">
                          <a:solidFill>
                            <a:schemeClr val="tx1"/>
                          </a:solidFill>
                        </a:rPr>
                        <a:t>الأمريكيتان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8494402"/>
                  </a:ext>
                </a:extLst>
              </a:tr>
              <a:tr h="477302">
                <a:tc>
                  <a:txBody>
                    <a:bodyPr/>
                    <a:lstStyle/>
                    <a:p>
                      <a:pPr algn="ctr" rtl="1"/>
                      <a:r>
                        <a:rPr lang="fr-FR" sz="14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+7%</a:t>
                      </a:r>
                      <a:endParaRPr lang="fr-FR" sz="14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 smtClean="0">
                          <a:solidFill>
                            <a:schemeClr val="tx1"/>
                          </a:solidFill>
                        </a:rPr>
                        <a:t>غرب المحيط الهادي</a:t>
                      </a:r>
                      <a:endParaRPr lang="fr-FR" sz="16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6394313"/>
                  </a:ext>
                </a:extLst>
              </a:tr>
              <a:tr h="454807">
                <a:tc>
                  <a:txBody>
                    <a:bodyPr/>
                    <a:lstStyle/>
                    <a:p>
                      <a:pPr algn="ctr" rtl="1"/>
                      <a:r>
                        <a:rPr lang="fr-FR" sz="14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+0,15%</a:t>
                      </a:r>
                      <a:endParaRPr lang="fr-FR" sz="14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 smtClean="0">
                          <a:solidFill>
                            <a:schemeClr val="tx1"/>
                          </a:solidFill>
                        </a:rPr>
                        <a:t>أوروبا</a:t>
                      </a:r>
                      <a:endParaRPr lang="fr-FR" sz="16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4633951"/>
                  </a:ext>
                </a:extLst>
              </a:tr>
              <a:tr h="437289">
                <a:tc>
                  <a:txBody>
                    <a:bodyPr/>
                    <a:lstStyle/>
                    <a:p>
                      <a:pPr algn="ctr" rtl="1"/>
                      <a:r>
                        <a:rPr lang="fr-FR" sz="14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-32,6%</a:t>
                      </a:r>
                      <a:endParaRPr lang="fr-FR" sz="14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 smtClean="0">
                          <a:solidFill>
                            <a:schemeClr val="tx1"/>
                          </a:solidFill>
                        </a:rPr>
                        <a:t>جنوب شرق اسيا</a:t>
                      </a:r>
                      <a:endParaRPr lang="fr-FR" sz="16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30533"/>
                  </a:ext>
                </a:extLst>
              </a:tr>
              <a:tr h="675338">
                <a:tc>
                  <a:txBody>
                    <a:bodyPr/>
                    <a:lstStyle/>
                    <a:p>
                      <a:pPr algn="ctr" rtl="1"/>
                      <a:r>
                        <a:rPr lang="fr-FR" sz="14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-1,06%</a:t>
                      </a:r>
                      <a:endParaRPr lang="fr-FR" sz="14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 smtClean="0">
                          <a:solidFill>
                            <a:schemeClr val="tx1"/>
                          </a:solidFill>
                        </a:rPr>
                        <a:t>شرق المتوسط </a:t>
                      </a:r>
                      <a:endParaRPr lang="fr-FR" sz="16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8004155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713" y="1155467"/>
            <a:ext cx="8196349" cy="4518724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>
          <a:xfrm>
            <a:off x="10617585" y="1265544"/>
            <a:ext cx="706581" cy="1269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-7%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3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630" y="0"/>
            <a:ext cx="13177630" cy="6858000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634985" y="5038571"/>
            <a:ext cx="10139350" cy="1500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الوضعية </a:t>
            </a:r>
            <a:r>
              <a:rPr lang="ar-M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الوبائية </a:t>
            </a:r>
            <a:r>
              <a:rPr lang="ar-M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بالمغرب</a:t>
            </a:r>
            <a:endParaRPr lang="ar-MA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71463" indent="-96838" algn="ctr" rtl="1"/>
            <a:endParaRPr lang="ar-MA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447" y="208083"/>
            <a:ext cx="11493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MA" sz="3600" b="1" dirty="0" smtClean="0">
                <a:solidFill>
                  <a:srgbClr val="002060"/>
                </a:solidFill>
              </a:rPr>
              <a:t>الوضعية </a:t>
            </a:r>
            <a:r>
              <a:rPr lang="ar-MA" sz="3600" b="1" dirty="0">
                <a:solidFill>
                  <a:srgbClr val="002060"/>
                </a:solidFill>
              </a:rPr>
              <a:t>الوبائية </a:t>
            </a:r>
            <a:r>
              <a:rPr lang="ar-SA" sz="3600" b="1" dirty="0" smtClean="0">
                <a:solidFill>
                  <a:srgbClr val="002060"/>
                </a:solidFill>
              </a:rPr>
              <a:t>في</a:t>
            </a:r>
            <a:r>
              <a:rPr lang="ar-MA" sz="3600" b="1" dirty="0" smtClean="0">
                <a:solidFill>
                  <a:srgbClr val="002060"/>
                </a:solidFill>
              </a:rPr>
              <a:t> المغرب</a:t>
            </a:r>
            <a:r>
              <a:rPr lang="ar-SA" sz="3600" b="1" dirty="0" smtClean="0">
                <a:solidFill>
                  <a:srgbClr val="002060"/>
                </a:solidFill>
              </a:rPr>
              <a:t> </a:t>
            </a:r>
            <a:r>
              <a:rPr lang="ar-SA" sz="3600" b="1" dirty="0">
                <a:solidFill>
                  <a:srgbClr val="002060"/>
                </a:solidFill>
              </a:rPr>
              <a:t>إلى حدود </a:t>
            </a:r>
            <a:r>
              <a:rPr lang="ar-MA" sz="3600" b="1" dirty="0">
                <a:solidFill>
                  <a:srgbClr val="002060"/>
                </a:solidFill>
              </a:rPr>
              <a:t>الأثنين  05 </a:t>
            </a:r>
            <a:r>
              <a:rPr lang="ar-MA" sz="3600" b="1" dirty="0" smtClean="0">
                <a:solidFill>
                  <a:srgbClr val="002060"/>
                </a:solidFill>
              </a:rPr>
              <a:t>يوليوز </a:t>
            </a:r>
            <a:r>
              <a:rPr lang="ar-MA" sz="3600" b="1" dirty="0">
                <a:solidFill>
                  <a:srgbClr val="002060"/>
                </a:solidFill>
              </a:rPr>
              <a:t>2021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23200"/>
              </p:ext>
            </p:extLst>
          </p:nvPr>
        </p:nvGraphicFramePr>
        <p:xfrm>
          <a:off x="696885" y="1154825"/>
          <a:ext cx="10656915" cy="5455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05534">
                  <a:extLst>
                    <a:ext uri="{9D8B030D-6E8A-4147-A177-3AD203B41FA5}">
                      <a16:colId xmlns:a16="http://schemas.microsoft.com/office/drawing/2014/main" xmlns="" val="3815988995"/>
                    </a:ext>
                  </a:extLst>
                </a:gridCol>
                <a:gridCol w="2266861">
                  <a:extLst>
                    <a:ext uri="{9D8B030D-6E8A-4147-A177-3AD203B41FA5}">
                      <a16:colId xmlns:a16="http://schemas.microsoft.com/office/drawing/2014/main" xmlns="" val="1424010472"/>
                    </a:ext>
                  </a:extLst>
                </a:gridCol>
                <a:gridCol w="5684520">
                  <a:extLst>
                    <a:ext uri="{9D8B030D-6E8A-4147-A177-3AD203B41FA5}">
                      <a16:colId xmlns:a16="http://schemas.microsoft.com/office/drawing/2014/main" xmlns="" val="2918864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MA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ndalus" panose="02020603050405020304" pitchFamily="18" charset="-78"/>
                        </a:rPr>
                        <a:t>عالميا</a:t>
                      </a:r>
                      <a:endParaRPr lang="ar-SA" sz="2800" b="1" kern="1200" dirty="0" smtClean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MA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ndalus" panose="02020603050405020304" pitchFamily="18" charset="-78"/>
                        </a:rPr>
                        <a:t>وطنيا </a:t>
                      </a:r>
                      <a:endParaRPr lang="ar-SA" sz="2800" b="1" kern="1200" dirty="0" smtClean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MA" sz="28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ndalus" panose="02020603050405020304" pitchFamily="18" charset="-78"/>
                        </a:rPr>
                        <a:t>المؤشرات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600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MA" sz="32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184664026</a:t>
                      </a:r>
                      <a:endParaRPr lang="ar-SA" sz="3200" b="1" u="none" kern="1200" dirty="0" smtClean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534550</a:t>
                      </a:r>
                      <a:endParaRPr lang="ar-SA" sz="3200" b="1" u="none" kern="1200" dirty="0" smtClean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SA" sz="2800" dirty="0" smtClean="0"/>
                        <a:t>مجموع الحالات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628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2366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1469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SA" sz="2800" dirty="0" smtClean="0"/>
                        <a:t>معدل الإصابة التراكمي لكل</a:t>
                      </a:r>
                      <a:r>
                        <a:rPr lang="ar-SA" sz="2800" baseline="0" dirty="0" smtClean="0"/>
                        <a:t> 100000 نسمة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955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MA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3995208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9319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SA" sz="2800" dirty="0" smtClean="0"/>
                        <a:t>الوفيات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14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2,2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1,7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SA" sz="2800" dirty="0" smtClean="0"/>
                        <a:t>معدل الفتك</a:t>
                      </a:r>
                      <a:r>
                        <a:rPr lang="ar-SA" sz="2800" baseline="0" dirty="0" smtClean="0"/>
                        <a:t>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938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MA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168985642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519696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SA" sz="2800" dirty="0" smtClean="0"/>
                        <a:t>المتعافون</a:t>
                      </a:r>
                      <a:r>
                        <a:rPr lang="ar-SA" sz="2800" baseline="0" dirty="0" smtClean="0"/>
                        <a:t>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201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91,5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97,2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SA" sz="2800" dirty="0" smtClean="0"/>
                        <a:t>نسبة الشفاء 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Andalus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9058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3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8083"/>
            <a:ext cx="1154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rgbClr val="002060"/>
                </a:solidFill>
              </a:rPr>
              <a:t>المنحنى</a:t>
            </a:r>
            <a:r>
              <a:rPr lang="ar-MA" sz="3600" b="1" dirty="0" smtClean="0">
                <a:solidFill>
                  <a:srgbClr val="002060"/>
                </a:solidFill>
              </a:rPr>
              <a:t> الوبائي الأسبوعي </a:t>
            </a:r>
            <a:r>
              <a:rPr lang="ar-SA" sz="3600" b="1" dirty="0" smtClean="0">
                <a:solidFill>
                  <a:srgbClr val="002060"/>
                </a:solidFill>
              </a:rPr>
              <a:t>حدود </a:t>
            </a:r>
            <a:r>
              <a:rPr lang="ar-SA" sz="3600" b="1" dirty="0">
                <a:solidFill>
                  <a:srgbClr val="002060"/>
                </a:solidFill>
              </a:rPr>
              <a:t>إلى حدود </a:t>
            </a:r>
            <a:r>
              <a:rPr lang="ar-MA" sz="3600" b="1" dirty="0" smtClean="0">
                <a:solidFill>
                  <a:srgbClr val="002060"/>
                </a:solidFill>
              </a:rPr>
              <a:t>04 </a:t>
            </a:r>
            <a:r>
              <a:rPr lang="ar-MA" sz="3600" b="1" dirty="0">
                <a:solidFill>
                  <a:srgbClr val="002060"/>
                </a:solidFill>
              </a:rPr>
              <a:t>يوليوز 2021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7EB1-A0F1-4691-ACAE-A787F1ED9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09" y="1127265"/>
            <a:ext cx="6492239" cy="4666706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12379"/>
              </p:ext>
            </p:extLst>
          </p:nvPr>
        </p:nvGraphicFramePr>
        <p:xfrm>
          <a:off x="672388" y="1092216"/>
          <a:ext cx="3966114" cy="4701750"/>
        </p:xfrm>
        <a:graphic>
          <a:graphicData uri="http://schemas.openxmlformats.org/drawingml/2006/table">
            <a:tbl>
              <a:tblPr/>
              <a:tblGrid>
                <a:gridCol w="865823">
                  <a:extLst>
                    <a:ext uri="{9D8B030D-6E8A-4147-A177-3AD203B41FA5}">
                      <a16:colId xmlns:a16="http://schemas.microsoft.com/office/drawing/2014/main" xmlns="" val="2254253367"/>
                    </a:ext>
                  </a:extLst>
                </a:gridCol>
                <a:gridCol w="906558">
                  <a:extLst>
                    <a:ext uri="{9D8B030D-6E8A-4147-A177-3AD203B41FA5}">
                      <a16:colId xmlns:a16="http://schemas.microsoft.com/office/drawing/2014/main" xmlns="" val="3316003588"/>
                    </a:ext>
                  </a:extLst>
                </a:gridCol>
                <a:gridCol w="816595">
                  <a:extLst>
                    <a:ext uri="{9D8B030D-6E8A-4147-A177-3AD203B41FA5}">
                      <a16:colId xmlns:a16="http://schemas.microsoft.com/office/drawing/2014/main" xmlns="" val="2738874062"/>
                    </a:ext>
                  </a:extLst>
                </a:gridCol>
                <a:gridCol w="1377138">
                  <a:extLst>
                    <a:ext uri="{9D8B030D-6E8A-4147-A177-3AD203B41FA5}">
                      <a16:colId xmlns:a16="http://schemas.microsoft.com/office/drawing/2014/main" xmlns="" val="470362791"/>
                    </a:ext>
                  </a:extLst>
                </a:gridCol>
              </a:tblGrid>
              <a:tr h="1036948"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التطور بين الأسبوعين الأخيرين 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عدد الحالات في الأسبوع ما قبل الماضي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M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عدد الحالات في الأسبوع الماضي 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الجهات </a:t>
                      </a:r>
                    </a:p>
                  </a:txBody>
                  <a:tcPr marL="8577" marR="8577" marT="85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2416337"/>
                  </a:ext>
                </a:extLst>
              </a:tr>
              <a:tr h="28021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261,50%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جهة كلميم واد نون 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0256902"/>
                  </a:ext>
                </a:extLst>
              </a:tr>
              <a:tr h="28021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100,40%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جهة سوس ماسة 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5036512"/>
                  </a:ext>
                </a:extLst>
              </a:tr>
              <a:tr h="28021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86,40%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جهة بني ملال </a:t>
                      </a:r>
                      <a:r>
                        <a:rPr lang="ar-MA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خنيفرة</a:t>
                      </a:r>
                      <a:r>
                        <a:rPr lang="ar-M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2081283"/>
                  </a:ext>
                </a:extLst>
              </a:tr>
              <a:tr h="26601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74,60%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جهة الرباط سلا القنيطرة 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0431828"/>
                  </a:ext>
                </a:extLst>
              </a:tr>
              <a:tr h="2802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</a:rPr>
                        <a:t>70,30%</a:t>
                      </a:r>
                    </a:p>
                  </a:txBody>
                  <a:tcPr marL="8577" marR="8577" marT="85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جهة درعة تافيلالت </a:t>
                      </a:r>
                    </a:p>
                  </a:txBody>
                  <a:tcPr marL="8577" marR="8577" marT="85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6155327"/>
                  </a:ext>
                </a:extLst>
              </a:tr>
              <a:tr h="28021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68,70%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جهة مراكش آسفي 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6615204"/>
                  </a:ext>
                </a:extLst>
              </a:tr>
              <a:tr h="3163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61,10%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3025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4874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الوطني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1438278"/>
                  </a:ext>
                </a:extLst>
              </a:tr>
              <a:tr h="2802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FF7979"/>
                          </a:solidFill>
                          <a:effectLst/>
                          <a:latin typeface="Tw Cen MT" panose="020B0602020104020603" pitchFamily="34" charset="0"/>
                        </a:rPr>
                        <a:t>59,50%</a:t>
                      </a:r>
                    </a:p>
                  </a:txBody>
                  <a:tcPr marL="8577" marR="8577" marT="85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1362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2173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جهة الدار البيضاء سطات 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7514487"/>
                  </a:ext>
                </a:extLst>
              </a:tr>
              <a:tr h="28021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39,60%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جهة الداخلة وادي الذهب 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8460896"/>
                  </a:ext>
                </a:extLst>
              </a:tr>
              <a:tr h="28021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38,90%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جهة الشرق 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459213"/>
                  </a:ext>
                </a:extLst>
              </a:tr>
              <a:tr h="28021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23,80%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جهة العيون الساقية الحمراء 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6052810"/>
                  </a:ext>
                </a:extLst>
              </a:tr>
              <a:tr h="28021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22,80%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جهة فاس مكناس 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9922331"/>
                  </a:ext>
                </a:extLst>
              </a:tr>
              <a:tr h="28021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جهة طنجة تطوان الحسيمة</a:t>
                      </a:r>
                    </a:p>
                  </a:txBody>
                  <a:tcPr marL="8577" marR="8577" marT="85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9245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3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97EB1-A0F1-4691-ACAE-A787F1ED96D8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4445" y="564426"/>
            <a:ext cx="93208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marR="0" lvl="0" indent="-96838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مؤشر توالد الحالات على الصعيد الوطني 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338772"/>
              </p:ext>
            </p:extLst>
          </p:nvPr>
        </p:nvGraphicFramePr>
        <p:xfrm>
          <a:off x="1932250" y="2061028"/>
          <a:ext cx="8039064" cy="2032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019532">
                  <a:extLst>
                    <a:ext uri="{9D8B030D-6E8A-4147-A177-3AD203B41FA5}">
                      <a16:colId xmlns:a16="http://schemas.microsoft.com/office/drawing/2014/main" xmlns="" val="119252887"/>
                    </a:ext>
                  </a:extLst>
                </a:gridCol>
                <a:gridCol w="4019532">
                  <a:extLst>
                    <a:ext uri="{9D8B030D-6E8A-4147-A177-3AD203B41FA5}">
                      <a16:colId xmlns:a16="http://schemas.microsoft.com/office/drawing/2014/main" xmlns="" val="3562131065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ar-MA" sz="3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1,06</a:t>
                      </a:r>
                      <a:endParaRPr lang="fr-FR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rgbClr val="002060"/>
                          </a:solidFill>
                        </a:rPr>
                        <a:t>ا</a:t>
                      </a:r>
                      <a:r>
                        <a:rPr lang="ar-MA" sz="3200" b="1" dirty="0" smtClean="0">
                          <a:solidFill>
                            <a:srgbClr val="002060"/>
                          </a:solidFill>
                        </a:rPr>
                        <a:t>لأحد</a:t>
                      </a:r>
                      <a:r>
                        <a:rPr lang="ar-SA" sz="3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ar-MA" sz="3200" b="1" dirty="0" smtClean="0">
                          <a:solidFill>
                            <a:srgbClr val="002060"/>
                          </a:solidFill>
                        </a:rPr>
                        <a:t>06 يونيو 2021</a:t>
                      </a:r>
                      <a:endParaRPr kumimoji="0" lang="fr-FR" sz="3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7554507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ar-MA" sz="3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r-FR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Arial" panose="020B0604020202020204" pitchFamily="34" charset="0"/>
                        </a:rPr>
                        <a:t>ا</a:t>
                      </a:r>
                      <a:r>
                        <a:rPr kumimoji="0" lang="ar-M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Arial" panose="020B0604020202020204" pitchFamily="34" charset="0"/>
                        </a:rPr>
                        <a:t>لأحد</a:t>
                      </a:r>
                      <a:r>
                        <a:rPr kumimoji="0" lang="ar-S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ar-M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Arial" panose="020B0604020202020204" pitchFamily="34" charset="0"/>
                        </a:rPr>
                        <a:t>04 يوليوز 2021</a:t>
                      </a:r>
                      <a:endParaRPr kumimoji="0" lang="fr-FR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2519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3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5901</TotalTime>
  <Words>453</Words>
  <Application>Microsoft Office PowerPoint</Application>
  <PresentationFormat>Personnalisé</PresentationFormat>
  <Paragraphs>191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Intégral</vt:lpstr>
      <vt:lpstr> جائحة  كوفيد-19 التصريح الصحفي النصف شهري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التطور الأسبوعي لنسبة الإيجابية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Journaliste</dc:creator>
  <cp:lastModifiedBy>user</cp:lastModifiedBy>
  <cp:revision>413</cp:revision>
  <cp:lastPrinted>2020-09-28T12:54:31Z</cp:lastPrinted>
  <dcterms:created xsi:type="dcterms:W3CDTF">2020-07-20T12:07:38Z</dcterms:created>
  <dcterms:modified xsi:type="dcterms:W3CDTF">2021-07-06T15:05:21Z</dcterms:modified>
</cp:coreProperties>
</file>